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7" r:id="rId1"/>
  </p:sldMasterIdLst>
  <p:notesMasterIdLst>
    <p:notesMasterId r:id="rId37"/>
  </p:notesMasterIdLst>
  <p:handoutMasterIdLst>
    <p:handoutMasterId r:id="rId38"/>
  </p:handoutMasterIdLst>
  <p:sldIdLst>
    <p:sldId id="265" r:id="rId2"/>
    <p:sldId id="301" r:id="rId3"/>
    <p:sldId id="303" r:id="rId4"/>
    <p:sldId id="302" r:id="rId5"/>
    <p:sldId id="299" r:id="rId6"/>
    <p:sldId id="300" r:id="rId7"/>
    <p:sldId id="306" r:id="rId8"/>
    <p:sldId id="295" r:id="rId9"/>
    <p:sldId id="304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20" r:id="rId22"/>
    <p:sldId id="322" r:id="rId23"/>
    <p:sldId id="321" r:id="rId24"/>
    <p:sldId id="334" r:id="rId25"/>
    <p:sldId id="323" r:id="rId26"/>
    <p:sldId id="326" r:id="rId27"/>
    <p:sldId id="327" r:id="rId28"/>
    <p:sldId id="328" r:id="rId29"/>
    <p:sldId id="329" r:id="rId30"/>
    <p:sldId id="331" r:id="rId31"/>
    <p:sldId id="332" r:id="rId32"/>
    <p:sldId id="333" r:id="rId33"/>
    <p:sldId id="324" r:id="rId34"/>
    <p:sldId id="335" r:id="rId35"/>
    <p:sldId id="273" r:id="rId36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711" autoAdjust="0"/>
  </p:normalViewPr>
  <p:slideViewPr>
    <p:cSldViewPr>
      <p:cViewPr varScale="1">
        <p:scale>
          <a:sx n="114" d="100"/>
          <a:sy n="114" d="100"/>
        </p:scale>
        <p:origin x="141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3390" y="-96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00EFC-71B3-46B4-93E6-DFDB67F4A480}" type="datetimeFigureOut">
              <a:rPr lang="zh-TW" altLang="en-US" smtClean="0"/>
              <a:pPr/>
              <a:t>2023/4/24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B2322-FE4B-4340-8878-79C4D81BBA2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10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BC65C-FA91-4B81-BA44-3E6CC3A4CF07}" type="datetimeFigureOut">
              <a:rPr lang="zh-TW" altLang="en-US" smtClean="0"/>
              <a:pPr/>
              <a:t>2023/4/24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8A84C-0DF0-4506-8458-B23BDF7A700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50802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" y="2318147"/>
            <a:ext cx="9140729" cy="2221705"/>
          </a:xfrm>
          <a:prstGeom prst="rect">
            <a:avLst/>
          </a:prstGeom>
        </p:spPr>
      </p:pic>
      <p:pic>
        <p:nvPicPr>
          <p:cNvPr id="12" name="圖片 11" descr="AAEON-Logo-with-White-Boar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85720" y="836712"/>
            <a:ext cx="1857387" cy="7415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451692" y="2564904"/>
            <a:ext cx="6029340" cy="1470025"/>
          </a:xfrm>
        </p:spPr>
        <p:txBody>
          <a:bodyPr/>
          <a:lstStyle>
            <a:lvl1pPr algn="l">
              <a:defRPr b="1" baseline="0">
                <a:solidFill>
                  <a:srgbClr val="0070C0"/>
                </a:solidFill>
                <a:latin typeface="+mj-lt"/>
              </a:defRPr>
            </a:lvl1pPr>
          </a:lstStyle>
          <a:p>
            <a:r>
              <a:rPr lang="en-US" altLang="zh-TW" dirty="0"/>
              <a:t>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675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77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4455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692696"/>
            <a:ext cx="2057400" cy="543346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92696"/>
            <a:ext cx="6019800" cy="543346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22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64088" y="6453336"/>
            <a:ext cx="3312368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TW" sz="1600" b="1" i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Focus • Agility •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173062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64088" y="6453336"/>
            <a:ext cx="3312368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TW" sz="1600" b="1" i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Focus • Agility •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34168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64088" y="6453336"/>
            <a:ext cx="3312368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TW" sz="1600" b="1" i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Focus • Agility •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164648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802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80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302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78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8676456" y="6453336"/>
            <a:ext cx="432048" cy="365125"/>
          </a:xfrm>
        </p:spPr>
        <p:txBody>
          <a:bodyPr/>
          <a:lstStyle>
            <a:lvl1pPr algn="ctr">
              <a:defRPr/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70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88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40212"/>
            <a:ext cx="9144002" cy="528099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8" name="圖片 7" descr="AAEON-Logo-with-White-Board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7740352" y="214290"/>
            <a:ext cx="1321275" cy="527542"/>
          </a:xfrm>
          <a:prstGeom prst="rect">
            <a:avLst/>
          </a:prstGeom>
        </p:spPr>
      </p:pic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64088" y="6453336"/>
            <a:ext cx="3312368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altLang="zh-TW" sz="1600" b="1" i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Focus • Agility • Competitiveness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8676456" y="6453336"/>
            <a:ext cx="467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7E7818F-9C55-4A05-B316-56A84B45476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頁尾版面配置區 4"/>
          <p:cNvSpPr txBox="1">
            <a:spLocks/>
          </p:cNvSpPr>
          <p:nvPr userDrawn="1"/>
        </p:nvSpPr>
        <p:spPr>
          <a:xfrm>
            <a:off x="395536" y="6453336"/>
            <a:ext cx="3312368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lang="en-US" altLang="zh-TW" sz="1600" b="1" i="1" kern="120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www.aaeon.com</a:t>
            </a:r>
          </a:p>
        </p:txBody>
      </p:sp>
    </p:spTree>
    <p:extLst>
      <p:ext uri="{BB962C8B-B14F-4D97-AF65-F5344CB8AC3E}">
        <p14:creationId xmlns:p14="http://schemas.microsoft.com/office/powerpoint/2010/main" val="44334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1692" y="2564904"/>
            <a:ext cx="6856612" cy="1470025"/>
          </a:xfrm>
        </p:spPr>
        <p:txBody>
          <a:bodyPr>
            <a:normAutofit/>
          </a:bodyPr>
          <a:lstStyle/>
          <a:p>
            <a:r>
              <a:rPr lang="en-US" altLang="zh-TW" dirty="0"/>
              <a:t>PER-TDBG Rev A0.1_0_0 </a:t>
            </a:r>
            <a:br>
              <a:rPr lang="en-US" altLang="zh-TW" dirty="0"/>
            </a:br>
            <a:r>
              <a:rPr lang="zh-TW" altLang="en-US" dirty="0"/>
              <a:t>技轉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58016" y="5143512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Rueinan</a:t>
            </a:r>
            <a:r>
              <a:rPr lang="en-US" altLang="zh-TW" sz="2000" dirty="0"/>
              <a:t> Lu	</a:t>
            </a:r>
          </a:p>
          <a:p>
            <a:r>
              <a:rPr lang="en-US" altLang="zh-TW" sz="2000" dirty="0"/>
              <a:t>ECD</a:t>
            </a:r>
          </a:p>
          <a:p>
            <a:r>
              <a:rPr lang="en-US" altLang="zh-TW" sz="2000" dirty="0"/>
              <a:t>2023/04/19</a:t>
            </a: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67152" y="5143512"/>
            <a:ext cx="1425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Presenter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algn="l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Division   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algn="l"/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Date         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6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8D9583-37EC-481C-85AE-869E7598B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159EDDE-F223-4F2B-A42B-15DC01B6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Connector list I2C/</a:t>
            </a:r>
            <a:r>
              <a:rPr lang="en-US" altLang="zh-TW" dirty="0" err="1"/>
              <a:t>SMBus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7A6B9D-1B79-4712-95E0-AED880FB6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F59EF3-FD15-4D39-9725-6B029F2E00CB}"/>
              </a:ext>
            </a:extLst>
          </p:cNvPr>
          <p:cNvSpPr/>
          <p:nvPr/>
        </p:nvSpPr>
        <p:spPr>
          <a:xfrm>
            <a:off x="755576" y="1232972"/>
            <a:ext cx="241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zh-TW" b="1" u="sng" kern="1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altLang="zh-TW" b="1" u="sng" kern="100" dirty="0">
                <a:latin typeface="Times New Roman" panose="02020603050405020304" pitchFamily="18" charset="0"/>
                <a:ea typeface="Arial" panose="020B0604020202020204" pitchFamily="34" charset="0"/>
              </a:rPr>
              <a:t>(CN3) </a:t>
            </a:r>
            <a:r>
              <a:rPr lang="en-US" altLang="zh-TW" b="1" u="sng" dirty="0" err="1"/>
              <a:t>SMBus</a:t>
            </a:r>
            <a:r>
              <a:rPr lang="en-US" altLang="zh-TW" b="1" u="sng" dirty="0"/>
              <a:t>/I2C Port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77D7F4E-3763-4D22-A1C8-101ACA571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78542"/>
              </p:ext>
            </p:extLst>
          </p:nvPr>
        </p:nvGraphicFramePr>
        <p:xfrm>
          <a:off x="924829" y="3212976"/>
          <a:ext cx="4786630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41137988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685654289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3437616671"/>
                    </a:ext>
                  </a:extLst>
                </a:gridCol>
                <a:gridCol w="2030730">
                  <a:extLst>
                    <a:ext uri="{9D8B030D-6E8A-4147-A177-3AD203B41FA5}">
                      <a16:colId xmlns:a16="http://schemas.microsoft.com/office/drawing/2014/main" val="13520746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Type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level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888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129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altLang="zh-TW" sz="1100" kern="100" dirty="0">
                          <a:effectLst/>
                        </a:rPr>
                        <a:t>SMBCLK/</a:t>
                      </a:r>
                      <a:r>
                        <a:rPr lang="en-US" sz="1100" kern="100" dirty="0">
                          <a:effectLst/>
                        </a:rPr>
                        <a:t>SCL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605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SMBDAT/SDA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87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INT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5115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495577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740EEBA-B724-4103-9ED6-C2D065A52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8798" y="1615582"/>
            <a:ext cx="2321034" cy="12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FEDF0D-BA11-4A0D-8BE0-7C0DF98FD0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5C47CF6-220F-4371-A29A-57CFA0E2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Connector list LPC Debug and </a:t>
            </a:r>
            <a:r>
              <a:rPr lang="en-US" altLang="zh-TW" sz="2800" dirty="0" err="1"/>
              <a:t>SMBus</a:t>
            </a:r>
            <a:r>
              <a:rPr lang="en-US" altLang="zh-TW" sz="2800" dirty="0"/>
              <a:t>/I2C Port &amp; </a:t>
            </a:r>
            <a:r>
              <a:rPr lang="en-US" altLang="zh-TW" sz="2800" dirty="0" err="1"/>
              <a:t>eSPI</a:t>
            </a:r>
            <a:r>
              <a:rPr lang="en-US" altLang="zh-TW" sz="2800" dirty="0"/>
              <a:t> Debug Port</a:t>
            </a:r>
            <a:endParaRPr lang="zh-TW" altLang="en-US" sz="28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588B4A-4315-4CD5-BC5B-3C8EA1420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4C010-51F8-4730-810C-BE3871DF5711}"/>
              </a:ext>
            </a:extLst>
          </p:cNvPr>
          <p:cNvSpPr/>
          <p:nvPr/>
        </p:nvSpPr>
        <p:spPr>
          <a:xfrm>
            <a:off x="373415" y="1335205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zh-TW" b="1" u="sng" kern="100" dirty="0"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altLang="zh-TW" b="1" u="sng" kern="100" dirty="0">
                <a:latin typeface="Times New Roman" panose="02020603050405020304" pitchFamily="18" charset="0"/>
                <a:ea typeface="Arial" panose="020B0604020202020204" pitchFamily="34" charset="0"/>
              </a:rPr>
              <a:t>(CN4) LPC Debug and </a:t>
            </a:r>
            <a:r>
              <a:rPr lang="en-US" altLang="zh-TW" b="1" u="sng" kern="100" dirty="0" err="1">
                <a:latin typeface="Times New Roman" panose="02020603050405020304" pitchFamily="18" charset="0"/>
                <a:ea typeface="Arial" panose="020B0604020202020204" pitchFamily="34" charset="0"/>
              </a:rPr>
              <a:t>SMBus</a:t>
            </a:r>
            <a:r>
              <a:rPr lang="en-US" altLang="zh-TW" b="1" u="sng" kern="100" dirty="0">
                <a:latin typeface="Times New Roman" panose="02020603050405020304" pitchFamily="18" charset="0"/>
                <a:ea typeface="Arial" panose="020B0604020202020204" pitchFamily="34" charset="0"/>
              </a:rPr>
              <a:t>/I2C Port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F07CFE3-7C96-4449-976C-B20F780C5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7657"/>
              </p:ext>
            </p:extLst>
          </p:nvPr>
        </p:nvGraphicFramePr>
        <p:xfrm>
          <a:off x="2627784" y="1704537"/>
          <a:ext cx="4786630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668407115"/>
                    </a:ext>
                  </a:extLst>
                </a:gridCol>
                <a:gridCol w="1010166">
                  <a:extLst>
                    <a:ext uri="{9D8B030D-6E8A-4147-A177-3AD203B41FA5}">
                      <a16:colId xmlns:a16="http://schemas.microsoft.com/office/drawing/2014/main" val="203015235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409888648"/>
                    </a:ext>
                  </a:extLst>
                </a:gridCol>
                <a:gridCol w="2030730">
                  <a:extLst>
                    <a:ext uri="{9D8B030D-6E8A-4147-A177-3AD203B41FA5}">
                      <a16:colId xmlns:a16="http://schemas.microsoft.com/office/drawing/2014/main" val="4170996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Type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level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525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LAD0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1497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LAD1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834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LAD2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819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LAD3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956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88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LFRAME#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08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LRESET#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968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056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LCLK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71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SMBCLK/S</a:t>
                      </a:r>
                      <a:r>
                        <a:rPr lang="en-US" altLang="zh-TW" sz="1200" kern="100" dirty="0">
                          <a:effectLst/>
                        </a:rPr>
                        <a:t>CL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053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SMBDAT/S</a:t>
                      </a:r>
                      <a:r>
                        <a:rPr lang="en-US" altLang="zh-TW" sz="1200" kern="100" dirty="0">
                          <a:effectLst/>
                        </a:rPr>
                        <a:t>DA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I/O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231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SERIRQ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+3.3V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05700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2D14B96A-884C-45C5-BF42-6CC4D79505F6}"/>
              </a:ext>
            </a:extLst>
          </p:cNvPr>
          <p:cNvSpPr/>
          <p:nvPr/>
        </p:nvSpPr>
        <p:spPr>
          <a:xfrm>
            <a:off x="380998" y="4131668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u="sng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(CN5) </a:t>
            </a:r>
            <a:r>
              <a:rPr lang="en-US" altLang="zh-TW" b="1" u="sng" kern="1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eSPI</a:t>
            </a:r>
            <a:r>
              <a:rPr lang="en-US" altLang="zh-TW" b="1" u="sng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Debug Port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A2AAA4D-312A-4A70-A4FC-C4E2D8113A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" y="4653136"/>
            <a:ext cx="1511447" cy="14871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1183B48-DE4A-477D-A88C-AE867E50E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88349"/>
              </p:ext>
            </p:extLst>
          </p:nvPr>
        </p:nvGraphicFramePr>
        <p:xfrm>
          <a:off x="2627784" y="4565931"/>
          <a:ext cx="4786632" cy="19779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56127168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19261268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617977848"/>
                    </a:ext>
                  </a:extLst>
                </a:gridCol>
                <a:gridCol w="2050328">
                  <a:extLst>
                    <a:ext uri="{9D8B030D-6E8A-4147-A177-3AD203B41FA5}">
                      <a16:colId xmlns:a16="http://schemas.microsoft.com/office/drawing/2014/main" val="2937098033"/>
                    </a:ext>
                  </a:extLst>
                </a:gridCol>
              </a:tblGrid>
              <a:tr h="17132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Pin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Type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Signal level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130681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ESPI_IO0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778223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ESPI_IO1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368915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ESPI_IO2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484012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ESPI_IO3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624797"/>
                  </a:ext>
                </a:extLst>
              </a:tr>
              <a:tr h="17132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 dirty="0">
                          <a:effectLst/>
                        </a:rPr>
                        <a:t>+3.3V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528484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ESPI</a:t>
                      </a:r>
                      <a:r>
                        <a:rPr lang="en-US" altLang="zh-TW" sz="1100" kern="100" dirty="0">
                          <a:effectLst/>
                        </a:rPr>
                        <a:t>_</a:t>
                      </a:r>
                      <a:r>
                        <a:rPr lang="en-US" sz="1100" kern="100" dirty="0">
                          <a:effectLst/>
                        </a:rPr>
                        <a:t>CS#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7738573"/>
                  </a:ext>
                </a:extLst>
              </a:tr>
              <a:tr h="186896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ESPI</a:t>
                      </a:r>
                      <a:r>
                        <a:rPr lang="en-US" altLang="zh-TW" sz="1100" kern="100" dirty="0">
                          <a:effectLst/>
                        </a:rPr>
                        <a:t>_</a:t>
                      </a:r>
                      <a:r>
                        <a:rPr lang="en-US" sz="1100" kern="100" dirty="0">
                          <a:effectLst/>
                        </a:rPr>
                        <a:t>RESET#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509134"/>
                  </a:ext>
                </a:extLst>
              </a:tr>
              <a:tr h="17132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11976"/>
                  </a:ext>
                </a:extLst>
              </a:tr>
              <a:tr h="17132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ESPI</a:t>
                      </a:r>
                      <a:r>
                        <a:rPr lang="en-US" altLang="zh-TW" sz="1100" kern="100" dirty="0">
                          <a:effectLst/>
                        </a:rPr>
                        <a:t>_</a:t>
                      </a:r>
                      <a:r>
                        <a:rPr lang="en-US" sz="1100" kern="100" dirty="0">
                          <a:effectLst/>
                        </a:rPr>
                        <a:t>CLK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IN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+1.8V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068073"/>
                  </a:ext>
                </a:extLst>
              </a:tr>
              <a:tr h="17132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100" kern="100">
                          <a:effectLst/>
                        </a:rPr>
                        <a:t>+3.3V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1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kern="100" dirty="0">
                          <a:effectLst/>
                        </a:rPr>
                        <a:t>+3.3V</a:t>
                      </a:r>
                      <a:endParaRPr lang="zh-TW" alt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542338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54454EFB-E9D8-42AA-90B4-E27ED58FE3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504" y="2014534"/>
            <a:ext cx="1732280" cy="15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7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950633C-F22B-403C-8087-FA13CC46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69" y="1186258"/>
            <a:ext cx="8075240" cy="1136502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這邊以</a:t>
            </a:r>
            <a:r>
              <a:rPr lang="en-US" altLang="zh-TW" sz="2000" dirty="0"/>
              <a:t>EPIC-TGH7</a:t>
            </a:r>
            <a:r>
              <a:rPr lang="zh-TW" altLang="en-US" sz="2000" dirty="0"/>
              <a:t>為測試主板，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主板的</a:t>
            </a:r>
            <a:r>
              <a:rPr lang="en-US" altLang="zh-TW" sz="2000" dirty="0"/>
              <a:t>GPIO</a:t>
            </a:r>
            <a:r>
              <a:rPr lang="zh-TW" altLang="en-US" sz="2000" dirty="0"/>
              <a:t>與小板的</a:t>
            </a:r>
            <a:r>
              <a:rPr lang="en-US" altLang="zh-TW" sz="2000" dirty="0"/>
              <a:t>GPIO</a:t>
            </a:r>
            <a:r>
              <a:rPr lang="zh-TW" altLang="en-US" sz="2000" dirty="0"/>
              <a:t>對接，主板這邊是選擇</a:t>
            </a:r>
            <a:r>
              <a:rPr lang="en-US" altLang="zh-TW" sz="2000" dirty="0"/>
              <a:t>GPIO8~15</a:t>
            </a:r>
            <a:r>
              <a:rPr lang="zh-TW" altLang="en-US" sz="2000" dirty="0"/>
              <a:t>，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也可以選擇</a:t>
            </a:r>
            <a:r>
              <a:rPr lang="en-US" altLang="zh-TW" sz="2000" dirty="0"/>
              <a:t>GPIO0~7</a:t>
            </a:r>
            <a:r>
              <a:rPr lang="zh-TW" altLang="en-US" sz="2000" dirty="0"/>
              <a:t>。對接如下，需要注意一下兩邊的</a:t>
            </a:r>
            <a:r>
              <a:rPr lang="en-US" altLang="zh-TW" sz="2000" dirty="0"/>
              <a:t>Pin define</a:t>
            </a: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D05BCC-E874-4214-9AD7-20AA1F9AE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57F7B3D-EFF7-4366-8B0D-B8DB83B0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321645-9698-438B-8B65-9D434848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F48F66-53C6-4284-9AE3-193FFC9D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50239"/>
            <a:ext cx="3749677" cy="335626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E1454C5-FEF2-482D-A036-5ABB681BAF9D}"/>
              </a:ext>
            </a:extLst>
          </p:cNvPr>
          <p:cNvSpPr txBox="1">
            <a:spLocks/>
          </p:cNvSpPr>
          <p:nvPr/>
        </p:nvSpPr>
        <p:spPr>
          <a:xfrm>
            <a:off x="4494820" y="2373106"/>
            <a:ext cx="1589348" cy="41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主板端</a:t>
            </a: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9AC14F8A-1E32-46DA-A63A-83E76D0BEB7B}"/>
              </a:ext>
            </a:extLst>
          </p:cNvPr>
          <p:cNvSpPr txBox="1">
            <a:spLocks/>
          </p:cNvSpPr>
          <p:nvPr/>
        </p:nvSpPr>
        <p:spPr>
          <a:xfrm>
            <a:off x="4569414" y="4437112"/>
            <a:ext cx="1589348" cy="413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測試板端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3B0B870-A46B-4A56-A6A4-7DB2CF0E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89" y="2816505"/>
            <a:ext cx="4211960" cy="14208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C25C18-5F09-4D3F-9059-702056831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95" y="4851103"/>
            <a:ext cx="4211960" cy="118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CAF7430-AF4F-4CEF-8375-A5542766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測試小板端的</a:t>
            </a:r>
            <a:r>
              <a:rPr lang="en-US" altLang="zh-TW" dirty="0"/>
              <a:t>GPO</a:t>
            </a:r>
            <a:r>
              <a:rPr lang="zh-TW" altLang="en-US" dirty="0"/>
              <a:t>，請注意測試</a:t>
            </a:r>
            <a:r>
              <a:rPr lang="en-US" altLang="zh-TW" dirty="0"/>
              <a:t>GPO</a:t>
            </a:r>
            <a:r>
              <a:rPr lang="zh-TW" altLang="en-US" dirty="0"/>
              <a:t>時指撥開關一定要切到如下位置</a:t>
            </a:r>
            <a:r>
              <a:rPr lang="en-US" altLang="zh-TW" dirty="0"/>
              <a:t>(</a:t>
            </a:r>
            <a:r>
              <a:rPr lang="zh-TW" altLang="en-US" dirty="0"/>
              <a:t>往上撥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F2F9DF-41BA-40EC-894C-E82F886E78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2F17A8B-DD0F-46AD-9B3C-70151331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0381EF-9BCE-455E-B7E9-0A76794C5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32374E-97C3-4EE8-9864-52F41FAE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08920"/>
            <a:ext cx="3384376" cy="32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4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9131F7D-FD05-400A-8D02-00577DE7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這邊使用</a:t>
            </a:r>
            <a:r>
              <a:rPr lang="en-US" altLang="zh-TW" dirty="0"/>
              <a:t>Hi-Safe</a:t>
            </a:r>
            <a:r>
              <a:rPr lang="zh-TW" altLang="en-US" dirty="0"/>
              <a:t>測試，選擇</a:t>
            </a:r>
            <a:r>
              <a:rPr lang="en-US" altLang="zh-TW" dirty="0"/>
              <a:t>Digital I/O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219F13-D350-482A-84F5-02D74B027D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47FD512-A8AE-404D-98E7-F0F1760B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5AC4AC-45FA-477C-9239-3BC4E26F1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0A83D7-9FD0-44A7-8E65-63E3C64F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2126959"/>
            <a:ext cx="5688632" cy="41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F7446BE-476B-49AA-8DFC-45A8107CB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600" dirty="0"/>
              <a:t>因為測試時線材是接主板端的</a:t>
            </a:r>
            <a:r>
              <a:rPr lang="en-US" altLang="zh-TW" sz="2600" dirty="0"/>
              <a:t>8~15</a:t>
            </a:r>
            <a:r>
              <a:rPr lang="zh-TW" altLang="en-US" sz="2600" dirty="0"/>
              <a:t>所以</a:t>
            </a:r>
            <a:r>
              <a:rPr lang="en-US" altLang="zh-TW" sz="2600" dirty="0"/>
              <a:t>DIO</a:t>
            </a:r>
            <a:r>
              <a:rPr lang="zh-TW" altLang="en-US" sz="2600" dirty="0"/>
              <a:t>這邊也要選</a:t>
            </a:r>
            <a:r>
              <a:rPr lang="en-US" altLang="zh-TW" sz="2600" dirty="0"/>
              <a:t>9~16(Hi-Safe</a:t>
            </a:r>
            <a:r>
              <a:rPr lang="zh-TW" altLang="en-US" sz="2600" dirty="0"/>
              <a:t>是從</a:t>
            </a:r>
            <a:r>
              <a:rPr lang="en-US" altLang="zh-TW" sz="2600" dirty="0"/>
              <a:t>1~16=</a:t>
            </a:r>
            <a:r>
              <a:rPr lang="zh-TW" altLang="en-US" sz="2600" dirty="0"/>
              <a:t>小板是從</a:t>
            </a:r>
            <a:r>
              <a:rPr lang="en-US" altLang="zh-TW" sz="2600" dirty="0"/>
              <a:t>0~15)</a:t>
            </a:r>
            <a:r>
              <a:rPr lang="zh-TW" altLang="en-US" sz="2600" dirty="0"/>
              <a:t> 所以小板與</a:t>
            </a:r>
            <a:r>
              <a:rPr lang="en-US" altLang="zh-TW" sz="2600" dirty="0"/>
              <a:t>Hi-Safe</a:t>
            </a:r>
            <a:r>
              <a:rPr lang="zh-TW" altLang="en-US" sz="2600" dirty="0"/>
              <a:t>會差</a:t>
            </a:r>
            <a:r>
              <a:rPr lang="en-US" altLang="zh-TW" sz="2600" dirty="0"/>
              <a:t>1</a:t>
            </a:r>
            <a:r>
              <a:rPr lang="zh-TW" altLang="en-US" sz="2600" dirty="0"/>
              <a:t>個</a:t>
            </a:r>
            <a:r>
              <a:rPr lang="en-US" altLang="zh-TW" sz="2600" dirty="0"/>
              <a:t>bit</a:t>
            </a:r>
            <a:r>
              <a:rPr lang="zh-TW" altLang="en-US" sz="2600" dirty="0"/>
              <a:t>。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F51DC8-A151-48EB-853D-44309CCECD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0B3842D-47C9-419A-9A5A-959D9092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C077A5-58B0-4991-872B-BB13D2DCA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7ABCC0-707A-474F-ADFF-1D62E467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12" y="2866965"/>
            <a:ext cx="8135888" cy="34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2361ED-40B9-4A28-AC24-C1AADB79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82" y="3947544"/>
            <a:ext cx="8219256" cy="365126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測試小卡的</a:t>
            </a:r>
            <a:r>
              <a:rPr lang="en-US" altLang="zh-TW" dirty="0"/>
              <a:t>GPO0~7</a:t>
            </a:r>
            <a:r>
              <a:rPr lang="zh-TW" altLang="en-US" dirty="0"/>
              <a:t>燈號顯示如下，</a:t>
            </a:r>
            <a:r>
              <a:rPr lang="en-US" altLang="zh-TW" dirty="0"/>
              <a:t>LED</a:t>
            </a:r>
            <a:r>
              <a:rPr lang="zh-TW" altLang="en-US" dirty="0"/>
              <a:t>顯示從左到右依序為</a:t>
            </a:r>
            <a:r>
              <a:rPr lang="en-US" altLang="zh-TW" dirty="0"/>
              <a:t>GPO0~15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266D19-38A2-4805-92CD-9D1D773D3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50D1196-5CD9-4665-8C06-840A34BA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GPO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621643-F112-469B-9F34-1D5BD90ED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ADA345-41E6-4D29-978E-E36AB65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8" y="1576118"/>
            <a:ext cx="5533286" cy="23407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94C64E-1E24-4259-9547-3B465FC1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98" y="4288882"/>
            <a:ext cx="3791479" cy="1790950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33E8E470-6B39-4EE6-94DA-54396F5A793B}"/>
              </a:ext>
            </a:extLst>
          </p:cNvPr>
          <p:cNvSpPr txBox="1">
            <a:spLocks/>
          </p:cNvSpPr>
          <p:nvPr/>
        </p:nvSpPr>
        <p:spPr>
          <a:xfrm>
            <a:off x="559898" y="1236541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Output, High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152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2361ED-40B9-4A28-AC24-C1AADB79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27" y="3709221"/>
            <a:ext cx="8219256" cy="838714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測試小卡的</a:t>
            </a:r>
            <a:r>
              <a:rPr lang="en-US" altLang="zh-TW" sz="2000" dirty="0"/>
              <a:t>GPO0~7</a:t>
            </a:r>
            <a:r>
              <a:rPr lang="zh-TW" altLang="en-US" sz="2000" dirty="0"/>
              <a:t>燈號顯示如下，</a:t>
            </a:r>
            <a:r>
              <a:rPr lang="en-US" altLang="zh-TW" sz="2000" dirty="0"/>
              <a:t>LED</a:t>
            </a:r>
            <a:r>
              <a:rPr lang="zh-TW" altLang="en-US" sz="2000" dirty="0"/>
              <a:t>顯示從左到右依序為</a:t>
            </a:r>
            <a:r>
              <a:rPr lang="en-US" altLang="zh-TW" sz="2000" dirty="0"/>
              <a:t>GPO0~15</a:t>
            </a:r>
          </a:p>
          <a:p>
            <a:pPr marL="0" indent="0">
              <a:buNone/>
            </a:pPr>
            <a:r>
              <a:rPr lang="zh-TW" altLang="en-US" sz="2000" dirty="0"/>
              <a:t>      </a:t>
            </a:r>
            <a:r>
              <a:rPr lang="en-US" altLang="zh-TW" sz="2000" dirty="0"/>
              <a:t>GPO0, 2, 4, 6</a:t>
            </a:r>
            <a:r>
              <a:rPr lang="zh-TW" altLang="en-US" sz="2000" dirty="0"/>
              <a:t>不亮，</a:t>
            </a:r>
            <a:r>
              <a:rPr lang="en-US" altLang="zh-TW" sz="2000" dirty="0"/>
              <a:t>GPO1, 3, 5, 7</a:t>
            </a:r>
            <a:r>
              <a:rPr lang="zh-TW" altLang="en-US" sz="2000" dirty="0"/>
              <a:t>亮。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266D19-38A2-4805-92CD-9D1D773D3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50D1196-5CD9-4665-8C06-840A34BA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621643-F112-469B-9F34-1D5BD90ED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33E8E470-6B39-4EE6-94DA-54396F5A793B}"/>
              </a:ext>
            </a:extLst>
          </p:cNvPr>
          <p:cNvSpPr txBox="1">
            <a:spLocks/>
          </p:cNvSpPr>
          <p:nvPr/>
        </p:nvSpPr>
        <p:spPr>
          <a:xfrm>
            <a:off x="609600" y="1349152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Output</a:t>
            </a:r>
            <a:r>
              <a:rPr lang="zh-TW" altLang="en-US" sz="2000" dirty="0"/>
              <a:t>，</a:t>
            </a:r>
            <a:r>
              <a:rPr lang="en-US" altLang="zh-TW" sz="2000" dirty="0"/>
              <a:t>9, 11, 13, 15=Low</a:t>
            </a:r>
            <a:r>
              <a:rPr lang="zh-TW" altLang="en-US" sz="2000" dirty="0"/>
              <a:t>，其它為</a:t>
            </a:r>
            <a:r>
              <a:rPr lang="en-US" altLang="zh-TW" sz="2000" dirty="0"/>
              <a:t>High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927EAF-D824-4B9F-A02F-2E152CB6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8" y="4581128"/>
            <a:ext cx="3626162" cy="1677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EDB536F-C585-427F-B191-67722F1A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29916"/>
            <a:ext cx="5981008" cy="19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2361ED-40B9-4A28-AC24-C1AADB79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82" y="4096026"/>
            <a:ext cx="8219256" cy="548059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/>
              <a:t>測試小卡的</a:t>
            </a:r>
            <a:r>
              <a:rPr lang="en-US" altLang="zh-TW" dirty="0"/>
              <a:t>GPO8~15</a:t>
            </a:r>
            <a:r>
              <a:rPr lang="zh-TW" altLang="en-US" dirty="0"/>
              <a:t>燈號顯示如下，</a:t>
            </a:r>
            <a:r>
              <a:rPr lang="en-US" altLang="zh-TW" dirty="0"/>
              <a:t>LED</a:t>
            </a:r>
            <a:r>
              <a:rPr lang="zh-TW" altLang="en-US" dirty="0"/>
              <a:t>顯示從左到右依序為</a:t>
            </a:r>
            <a:r>
              <a:rPr lang="en-US" altLang="zh-TW" dirty="0"/>
              <a:t>GPO0~15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266D19-38A2-4805-92CD-9D1D773D3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50D1196-5CD9-4665-8C06-840A34BA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621643-F112-469B-9F34-1D5BD90ED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ADA345-41E6-4D29-978E-E36AB659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98" y="1586447"/>
            <a:ext cx="5533286" cy="2340770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E5712CB5-B8D1-46D8-BDD8-8CB28CC21941}"/>
              </a:ext>
            </a:extLst>
          </p:cNvPr>
          <p:cNvSpPr txBox="1">
            <a:spLocks/>
          </p:cNvSpPr>
          <p:nvPr/>
        </p:nvSpPr>
        <p:spPr>
          <a:xfrm>
            <a:off x="559898" y="1236541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Output, High</a:t>
            </a:r>
            <a:endParaRPr lang="zh-TW" altLang="en-US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BBB9C04-C9DA-4CC0-956D-AED78069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0" y="4462988"/>
            <a:ext cx="4594610" cy="19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2361ED-40B9-4A28-AC24-C1AADB79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82" y="4096026"/>
            <a:ext cx="8219256" cy="548059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/>
              <a:t>測試小卡的</a:t>
            </a:r>
            <a:r>
              <a:rPr lang="en-US" altLang="zh-TW" dirty="0"/>
              <a:t>GPO8~15</a:t>
            </a:r>
            <a:r>
              <a:rPr lang="zh-TW" altLang="en-US" dirty="0"/>
              <a:t>燈號顯示如下，</a:t>
            </a:r>
            <a:r>
              <a:rPr lang="en-US" altLang="zh-TW" dirty="0"/>
              <a:t> GPO9, 11, 13, 15</a:t>
            </a:r>
            <a:r>
              <a:rPr lang="zh-TW" altLang="en-US" dirty="0"/>
              <a:t>不亮，</a:t>
            </a:r>
            <a:r>
              <a:rPr lang="en-US" altLang="zh-TW" dirty="0"/>
              <a:t>GPO8, 10, 12, 14</a:t>
            </a:r>
            <a:r>
              <a:rPr lang="zh-TW" altLang="en-US" dirty="0"/>
              <a:t>亮。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266D19-38A2-4805-92CD-9D1D773D3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50D1196-5CD9-4665-8C06-840A34BA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GPO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621643-F112-469B-9F34-1D5BD90ED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E5712CB5-B8D1-46D8-BDD8-8CB28CC21941}"/>
              </a:ext>
            </a:extLst>
          </p:cNvPr>
          <p:cNvSpPr txBox="1">
            <a:spLocks/>
          </p:cNvSpPr>
          <p:nvPr/>
        </p:nvSpPr>
        <p:spPr>
          <a:xfrm>
            <a:off x="559898" y="1236541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Output</a:t>
            </a:r>
            <a:r>
              <a:rPr lang="zh-TW" altLang="en-US" sz="2000" dirty="0"/>
              <a:t>，</a:t>
            </a:r>
            <a:r>
              <a:rPr lang="en-US" altLang="zh-TW" sz="2000" dirty="0"/>
              <a:t>9, 11, 13, 15=High</a:t>
            </a:r>
            <a:r>
              <a:rPr lang="zh-TW" altLang="en-US" sz="2000" dirty="0"/>
              <a:t>，其它為</a:t>
            </a:r>
            <a:r>
              <a:rPr lang="en-US" altLang="zh-TW" sz="2000" dirty="0"/>
              <a:t>Low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F511A0-B732-47B3-8D36-F3ED2454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92544"/>
            <a:ext cx="4497440" cy="21741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9DFBAC-5499-4141-892D-FB7AF916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08" y="1589618"/>
            <a:ext cx="6771304" cy="24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7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en-US" altLang="zh-TW" sz="2800" dirty="0"/>
              <a:t>Block Diagram</a:t>
            </a:r>
          </a:p>
          <a:p>
            <a:pPr lvl="2"/>
            <a:r>
              <a:rPr lang="en-US" altLang="zh-TW" sz="2800" dirty="0"/>
              <a:t>PCB Stack</a:t>
            </a:r>
          </a:p>
          <a:p>
            <a:pPr lvl="2"/>
            <a:r>
              <a:rPr lang="en-US" altLang="zh-TW" sz="2800" dirty="0"/>
              <a:t>The Board image</a:t>
            </a:r>
          </a:p>
          <a:p>
            <a:pPr lvl="2"/>
            <a:r>
              <a:rPr lang="en-US" altLang="zh-TW" sz="2800" dirty="0"/>
              <a:t>Jumper list</a:t>
            </a:r>
          </a:p>
          <a:p>
            <a:pPr lvl="2"/>
            <a:r>
              <a:rPr lang="en-US" altLang="zh-TW" sz="2800" dirty="0"/>
              <a:t>Connector list</a:t>
            </a:r>
          </a:p>
          <a:p>
            <a:pPr lvl="2"/>
            <a:r>
              <a:rPr lang="en-US" altLang="zh-TW" sz="2800" dirty="0"/>
              <a:t>GPIO</a:t>
            </a:r>
            <a:r>
              <a:rPr lang="zh-TW" altLang="en-US" sz="2800" dirty="0"/>
              <a:t>測試</a:t>
            </a:r>
            <a:endParaRPr lang="en-US" altLang="zh-TW" sz="2800" dirty="0"/>
          </a:p>
          <a:p>
            <a:pPr lvl="2"/>
            <a:r>
              <a:rPr lang="en-US" altLang="zh-TW" sz="2800" dirty="0" err="1"/>
              <a:t>SMBus</a:t>
            </a:r>
            <a:r>
              <a:rPr lang="en-US" altLang="zh-TW" sz="2800" dirty="0"/>
              <a:t>/I2C</a:t>
            </a:r>
            <a:r>
              <a:rPr lang="zh-TW" altLang="en-US" sz="2800" dirty="0"/>
              <a:t>測試</a:t>
            </a:r>
            <a:endParaRPr lang="en-US" altLang="zh-TW" sz="2800" dirty="0"/>
          </a:p>
          <a:p>
            <a:pPr lvl="2"/>
            <a:r>
              <a:rPr lang="en-US" altLang="zh-TW" sz="2800" dirty="0"/>
              <a:t>LPC Debug card </a:t>
            </a:r>
            <a:r>
              <a:rPr lang="zh-TW" altLang="en-US" sz="2800" dirty="0"/>
              <a:t>測試</a:t>
            </a:r>
            <a:endParaRPr lang="en-US" altLang="zh-TW" sz="2800" dirty="0"/>
          </a:p>
          <a:p>
            <a:pPr lvl="2"/>
            <a:r>
              <a:rPr lang="en-US" altLang="zh-TW" sz="2800" dirty="0" err="1"/>
              <a:t>eSPI</a:t>
            </a:r>
            <a:r>
              <a:rPr lang="en-US" altLang="zh-TW" sz="2800" dirty="0"/>
              <a:t> Debug card </a:t>
            </a:r>
            <a:r>
              <a:rPr lang="zh-TW" altLang="en-US" sz="2800" dirty="0"/>
              <a:t>測試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Agenda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F0BCB2-F958-4069-A595-800F9C5F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6" y="3975828"/>
            <a:ext cx="8229600" cy="391270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Input, High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54EBB9-2A03-4251-B767-6251527D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E1955DF-E71A-4C82-BA07-2BFE9DF2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885CF1-0671-47E9-8FDB-57F657FB9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E60A2C-ABFC-41BF-AD53-75AD9A57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286946"/>
            <a:ext cx="5112568" cy="21663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61EBCC-7A80-492A-A8FE-D912DCE7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309150"/>
            <a:ext cx="3528392" cy="1666678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A8FA7A4-F633-430B-9F2D-8B4C57EE9A08}"/>
              </a:ext>
            </a:extLst>
          </p:cNvPr>
          <p:cNvSpPr txBox="1">
            <a:spLocks/>
          </p:cNvSpPr>
          <p:nvPr/>
        </p:nvSpPr>
        <p:spPr>
          <a:xfrm>
            <a:off x="549896" y="1325265"/>
            <a:ext cx="8219256" cy="95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測試小卡的</a:t>
            </a:r>
            <a:r>
              <a:rPr lang="en-US" altLang="zh-TW" sz="2000" dirty="0"/>
              <a:t>GPI</a:t>
            </a:r>
            <a:r>
              <a:rPr lang="zh-TW" altLang="en-US" sz="2000" dirty="0"/>
              <a:t>為</a:t>
            </a:r>
            <a:r>
              <a:rPr lang="en-US" altLang="zh-TW" sz="2000" dirty="0"/>
              <a:t>SW2</a:t>
            </a:r>
            <a:r>
              <a:rPr lang="zh-TW" altLang="en-US" sz="2000" dirty="0"/>
              <a:t> </a:t>
            </a:r>
            <a:r>
              <a:rPr lang="en-US" altLang="zh-TW" sz="2000" dirty="0"/>
              <a:t>&amp;</a:t>
            </a:r>
            <a:r>
              <a:rPr lang="zh-TW" altLang="en-US" sz="2000" dirty="0"/>
              <a:t> </a:t>
            </a:r>
            <a:r>
              <a:rPr lang="en-US" altLang="zh-TW" sz="2000" dirty="0"/>
              <a:t>SW1</a:t>
            </a:r>
            <a:r>
              <a:rPr lang="zh-TW" altLang="en-US" sz="2000" dirty="0"/>
              <a:t>，左邊兩個，指撥開關撥到上方為</a:t>
            </a:r>
            <a:r>
              <a:rPr lang="en-US" altLang="zh-TW" sz="2000" dirty="0"/>
              <a:t>High</a:t>
            </a:r>
            <a:r>
              <a:rPr lang="zh-TW" altLang="en-US" sz="2000" dirty="0"/>
              <a:t>，撥到下方為</a:t>
            </a:r>
            <a:r>
              <a:rPr lang="en-US" altLang="zh-TW" sz="2000" dirty="0"/>
              <a:t>Low</a:t>
            </a:r>
            <a:r>
              <a:rPr lang="zh-TW" altLang="en-US" sz="2000" dirty="0"/>
              <a:t>，目前</a:t>
            </a:r>
            <a:r>
              <a:rPr lang="en-US" altLang="zh-TW" sz="2000" dirty="0"/>
              <a:t>input</a:t>
            </a:r>
            <a:r>
              <a:rPr lang="zh-TW" altLang="en-US" sz="2000" dirty="0"/>
              <a:t>都是在上方都為</a:t>
            </a:r>
            <a:r>
              <a:rPr lang="en-US" altLang="zh-TW" sz="2000" dirty="0"/>
              <a:t>High</a:t>
            </a:r>
            <a:r>
              <a:rPr lang="zh-TW" altLang="en-US" sz="2000" dirty="0"/>
              <a:t>，</a:t>
            </a:r>
            <a:r>
              <a:rPr lang="en-US" altLang="zh-TW" sz="2000" dirty="0"/>
              <a:t>SW2</a:t>
            </a:r>
            <a:r>
              <a:rPr lang="zh-TW" altLang="en-US" sz="2000" dirty="0"/>
              <a:t>對應左邊</a:t>
            </a:r>
            <a:r>
              <a:rPr lang="en-US" altLang="zh-TW" sz="2000" dirty="0"/>
              <a:t>Connector(CN2)</a:t>
            </a:r>
            <a:r>
              <a:rPr lang="zh-TW" altLang="en-US" sz="2000" dirty="0"/>
              <a:t>，</a:t>
            </a:r>
            <a:r>
              <a:rPr lang="en-US" altLang="zh-TW" sz="2000" dirty="0"/>
              <a:t>SW1</a:t>
            </a:r>
            <a:r>
              <a:rPr lang="zh-TW" altLang="en-US" sz="2000" dirty="0"/>
              <a:t>對應右邊</a:t>
            </a:r>
            <a:r>
              <a:rPr lang="en-US" altLang="zh-TW" sz="2000" dirty="0"/>
              <a:t>Connector(CN1)</a:t>
            </a:r>
            <a:r>
              <a:rPr lang="zh-TW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4781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F0BCB2-F958-4069-A595-800F9C5F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6" y="3762697"/>
            <a:ext cx="8229600" cy="391270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/>
              <a:t>9, 11, 13, 15</a:t>
            </a:r>
            <a:r>
              <a:rPr lang="zh-TW" altLang="en-US" sz="2000" dirty="0"/>
              <a:t>都為</a:t>
            </a:r>
            <a:r>
              <a:rPr lang="en-US" altLang="zh-TW" sz="2000" dirty="0"/>
              <a:t>Input Low</a:t>
            </a:r>
            <a:r>
              <a:rPr lang="zh-TW" altLang="en-US" sz="2000" dirty="0"/>
              <a:t>，其餘為</a:t>
            </a:r>
            <a:r>
              <a:rPr lang="en-US" altLang="zh-TW" sz="2000" dirty="0"/>
              <a:t>High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54EBB9-2A03-4251-B767-6251527D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E1955DF-E71A-4C82-BA07-2BFE9DF2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885CF1-0671-47E9-8FDB-57F657FB9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A8FA7A4-F633-430B-9F2D-8B4C57EE9A08}"/>
              </a:ext>
            </a:extLst>
          </p:cNvPr>
          <p:cNvSpPr txBox="1">
            <a:spLocks/>
          </p:cNvSpPr>
          <p:nvPr/>
        </p:nvSpPr>
        <p:spPr>
          <a:xfrm>
            <a:off x="549896" y="1325265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測試小卡的</a:t>
            </a:r>
            <a:r>
              <a:rPr lang="en-US" altLang="zh-TW" dirty="0"/>
              <a:t>SW2</a:t>
            </a:r>
            <a:r>
              <a:rPr lang="zh-TW" altLang="en-US" dirty="0"/>
              <a:t>的</a:t>
            </a:r>
            <a:r>
              <a:rPr lang="en-US" altLang="zh-TW" dirty="0"/>
              <a:t>0, 2, 4, 6, </a:t>
            </a:r>
            <a:r>
              <a:rPr lang="zh-TW" altLang="en-US" dirty="0"/>
              <a:t>拉</a:t>
            </a:r>
            <a:r>
              <a:rPr lang="en-US" altLang="zh-TW" dirty="0"/>
              <a:t>Low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0C2842-BA86-4628-BED5-8B51DF96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66684"/>
            <a:ext cx="3744416" cy="19428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7E672C-CAFC-4426-9A6B-5DCED2AB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24" y="4113967"/>
            <a:ext cx="6258755" cy="22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0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F0BCB2-F958-4069-A595-800F9C5F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13" y="3429000"/>
            <a:ext cx="8229600" cy="391270"/>
          </a:xfrm>
        </p:spPr>
        <p:txBody>
          <a:bodyPr>
            <a:normAutofit lnSpcReduction="10000"/>
          </a:bodyPr>
          <a:lstStyle/>
          <a:p>
            <a:r>
              <a:rPr lang="en-US" altLang="zh-TW" sz="2000" dirty="0"/>
              <a:t>9~16</a:t>
            </a:r>
            <a:r>
              <a:rPr lang="zh-TW" altLang="en-US" sz="2000" dirty="0"/>
              <a:t>都為</a:t>
            </a:r>
            <a:r>
              <a:rPr lang="en-US" altLang="zh-TW" sz="2000" dirty="0"/>
              <a:t>Input, High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54EBB9-2A03-4251-B767-6251527DD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E1955DF-E71A-4C82-BA07-2BFE9DF2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885CF1-0671-47E9-8FDB-57F657FB9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E60A2C-ABFC-41BF-AD53-75AD9A57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807836"/>
            <a:ext cx="5903370" cy="2501483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4A8FA7A4-F633-430B-9F2D-8B4C57EE9A08}"/>
              </a:ext>
            </a:extLst>
          </p:cNvPr>
          <p:cNvSpPr txBox="1">
            <a:spLocks/>
          </p:cNvSpPr>
          <p:nvPr/>
        </p:nvSpPr>
        <p:spPr>
          <a:xfrm>
            <a:off x="549896" y="1325265"/>
            <a:ext cx="8219256" cy="548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測試小卡的</a:t>
            </a:r>
            <a:r>
              <a:rPr lang="en-US" altLang="zh-TW" sz="2000" dirty="0"/>
              <a:t>SW1</a:t>
            </a:r>
            <a:r>
              <a:rPr lang="zh-TW" altLang="en-US" sz="2000" dirty="0"/>
              <a:t>，指撥開關撥到上方都為</a:t>
            </a:r>
            <a:r>
              <a:rPr lang="en-US" altLang="zh-TW" sz="2000" dirty="0"/>
              <a:t>High</a:t>
            </a:r>
            <a:r>
              <a:rPr lang="zh-TW" altLang="en-US" sz="2000" dirty="0"/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5F365B-3EC9-4F9D-B9F6-9F83B29A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08505"/>
            <a:ext cx="3202654" cy="16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63013B-62FB-4822-8133-3263BFC6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720080"/>
          </a:xfrm>
        </p:spPr>
        <p:txBody>
          <a:bodyPr/>
          <a:lstStyle/>
          <a:p>
            <a:r>
              <a:rPr lang="zh-TW" altLang="en-US" dirty="0"/>
              <a:t>測試小卡的</a:t>
            </a:r>
            <a:r>
              <a:rPr lang="en-US" altLang="zh-TW" dirty="0"/>
              <a:t>SW1</a:t>
            </a:r>
            <a:r>
              <a:rPr lang="zh-TW" altLang="en-US" dirty="0"/>
              <a:t>的</a:t>
            </a:r>
            <a:r>
              <a:rPr lang="en-US" altLang="zh-TW" dirty="0"/>
              <a:t>9, 11, 13, 15</a:t>
            </a:r>
            <a:r>
              <a:rPr lang="zh-TW" altLang="en-US" dirty="0"/>
              <a:t>拉</a:t>
            </a:r>
            <a:r>
              <a:rPr lang="en-US" altLang="zh-TW" dirty="0"/>
              <a:t>Low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2CA601-B4FB-41ED-A66C-0DDB5CA2F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F500BED-0EA3-4CDF-9208-F2B42325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GPI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6931CA-4342-4B83-8CEF-74CFCEF5C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A5398B-DE21-4D12-A2FC-07D3B7B0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1772817"/>
            <a:ext cx="3578666" cy="18722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7D6552C-AA44-47BE-8D5F-45450CB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4004465"/>
            <a:ext cx="6037610" cy="2455227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251D501-55D5-449E-9C8B-738D07EFCB7C}"/>
              </a:ext>
            </a:extLst>
          </p:cNvPr>
          <p:cNvSpPr txBox="1">
            <a:spLocks/>
          </p:cNvSpPr>
          <p:nvPr/>
        </p:nvSpPr>
        <p:spPr>
          <a:xfrm>
            <a:off x="476814" y="3678889"/>
            <a:ext cx="8229600" cy="3912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10, 12, 14, 16</a:t>
            </a:r>
            <a:r>
              <a:rPr lang="zh-TW" altLang="en-US" sz="2000" dirty="0"/>
              <a:t>都為</a:t>
            </a:r>
            <a:r>
              <a:rPr lang="en-US" altLang="zh-TW" sz="2000" dirty="0"/>
              <a:t>Input Low</a:t>
            </a:r>
            <a:r>
              <a:rPr lang="zh-TW" altLang="en-US" sz="2000" dirty="0"/>
              <a:t>，其餘為</a:t>
            </a:r>
            <a:r>
              <a:rPr lang="en-US" altLang="zh-TW" sz="2000" dirty="0"/>
              <a:t>High</a:t>
            </a:r>
            <a:endParaRPr lang="zh-TW" altLang="en-US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870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69919F3-888A-41E1-8981-9F7DDBC43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628800"/>
            <a:ext cx="2057687" cy="114316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899757-F821-4B7E-A227-3824AE981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8316D89-9043-434C-A5B2-EC6BDDF7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7BA320-A35A-4B83-B03A-84751AB44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2F3D5E-BF9B-4897-A640-768306DF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417638"/>
            <a:ext cx="2407045" cy="19881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F14C03-7E43-4957-A633-C5EF5149D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598153"/>
            <a:ext cx="4417948" cy="20867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819E3B-199B-4525-A605-750BA3D1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5" y="3405836"/>
            <a:ext cx="1424533" cy="25883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DFF706-0B62-41E5-B74B-9D7EB6F52181}"/>
              </a:ext>
            </a:extLst>
          </p:cNvPr>
          <p:cNvSpPr txBox="1"/>
          <p:nvPr/>
        </p:nvSpPr>
        <p:spPr>
          <a:xfrm>
            <a:off x="2461042" y="5861750"/>
            <a:ext cx="556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若有問題請務必確認，</a:t>
            </a:r>
            <a:r>
              <a:rPr lang="en-US" altLang="zh-TW" dirty="0"/>
              <a:t>Cable</a:t>
            </a:r>
            <a:r>
              <a:rPr lang="zh-TW" altLang="en-US" dirty="0"/>
              <a:t>與</a:t>
            </a:r>
            <a:r>
              <a:rPr lang="en-US" altLang="zh-TW" dirty="0"/>
              <a:t>SDA</a:t>
            </a:r>
            <a:r>
              <a:rPr lang="zh-TW" altLang="en-US" dirty="0"/>
              <a:t>與</a:t>
            </a:r>
            <a:r>
              <a:rPr lang="en-US" altLang="zh-TW" dirty="0"/>
              <a:t>SCL</a:t>
            </a:r>
            <a:r>
              <a:rPr lang="zh-TW" altLang="en-US" dirty="0"/>
              <a:t>是否有接正確</a:t>
            </a:r>
          </a:p>
        </p:txBody>
      </p:sp>
    </p:spTree>
    <p:extLst>
      <p:ext uri="{BB962C8B-B14F-4D97-AF65-F5344CB8AC3E}">
        <p14:creationId xmlns:p14="http://schemas.microsoft.com/office/powerpoint/2010/main" val="1918430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</a:t>
            </a:r>
            <a:r>
              <a:rPr lang="en-US" altLang="zh-TW" dirty="0"/>
              <a:t>Hi-Safe</a:t>
            </a:r>
            <a:r>
              <a:rPr lang="zh-TW" altLang="en-US" dirty="0"/>
              <a:t>，選擇</a:t>
            </a:r>
            <a:r>
              <a:rPr lang="en-US" altLang="zh-TW" dirty="0" err="1"/>
              <a:t>Smbus</a:t>
            </a:r>
            <a:r>
              <a:rPr lang="zh-TW" altLang="en-US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68149B-BE8B-42FC-A6A6-9B343803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58251"/>
            <a:ext cx="5616624" cy="41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</a:t>
            </a:r>
            <a:r>
              <a:rPr lang="en-US" altLang="zh-TW" dirty="0"/>
              <a:t>Hi-Safe</a:t>
            </a:r>
            <a:r>
              <a:rPr lang="zh-TW" altLang="en-US" dirty="0"/>
              <a:t>，選擇</a:t>
            </a:r>
            <a:r>
              <a:rPr lang="en-US" altLang="zh-TW" dirty="0" err="1"/>
              <a:t>Smbus</a:t>
            </a:r>
            <a:r>
              <a:rPr lang="zh-TW" altLang="en-US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68149B-BE8B-42FC-A6A6-9B343803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58251"/>
            <a:ext cx="5616624" cy="41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95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測試讀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1. </a:t>
            </a:r>
            <a:r>
              <a:rPr lang="zh-TW" altLang="en-US" sz="2000" dirty="0"/>
              <a:t>先選</a:t>
            </a:r>
            <a:r>
              <a:rPr lang="en-US" altLang="zh-TW" sz="2000" dirty="0"/>
              <a:t>Write Byte</a:t>
            </a:r>
          </a:p>
          <a:p>
            <a:pPr marL="0" indent="0">
              <a:buNone/>
            </a:pPr>
            <a:r>
              <a:rPr lang="en-US" altLang="zh-TW" sz="2000" dirty="0"/>
              <a:t>2. Device Address </a:t>
            </a:r>
            <a:r>
              <a:rPr lang="zh-TW" altLang="en-US" sz="2000" dirty="0"/>
              <a:t>選</a:t>
            </a:r>
            <a:r>
              <a:rPr lang="en-US" altLang="zh-TW" sz="2000" dirty="0"/>
              <a:t>0x40</a:t>
            </a:r>
          </a:p>
          <a:p>
            <a:pPr marL="0" indent="0">
              <a:buNone/>
            </a:pPr>
            <a:r>
              <a:rPr lang="en-US" altLang="zh-TW" sz="2000" dirty="0"/>
              <a:t>3.</a:t>
            </a:r>
            <a:r>
              <a:rPr lang="zh-TW" altLang="en-US" sz="2000" dirty="0"/>
              <a:t> </a:t>
            </a:r>
            <a:r>
              <a:rPr lang="en-US" altLang="zh-TW" sz="2000" dirty="0"/>
              <a:t>Register offset </a:t>
            </a:r>
            <a:r>
              <a:rPr lang="zh-TW" altLang="en-US" sz="2000" dirty="0"/>
              <a:t>選</a:t>
            </a:r>
            <a:r>
              <a:rPr lang="en-US" altLang="zh-TW" sz="2000" dirty="0"/>
              <a:t>0x07</a:t>
            </a:r>
          </a:p>
          <a:p>
            <a:pPr marL="0" indent="0">
              <a:buNone/>
            </a:pPr>
            <a:r>
              <a:rPr lang="en-US" altLang="zh-TW" sz="2000" dirty="0"/>
              <a:t>4. Data to write </a:t>
            </a:r>
            <a:r>
              <a:rPr lang="zh-TW" altLang="en-US" sz="2000" dirty="0"/>
              <a:t>選</a:t>
            </a:r>
            <a:r>
              <a:rPr lang="en-US" altLang="zh-TW" sz="2000" dirty="0"/>
              <a:t>0xFF</a:t>
            </a:r>
          </a:p>
          <a:p>
            <a:pPr marL="0" indent="0">
              <a:buNone/>
            </a:pPr>
            <a:r>
              <a:rPr lang="en-US" altLang="zh-TW" sz="2000" dirty="0"/>
              <a:t>5. </a:t>
            </a:r>
            <a:r>
              <a:rPr lang="zh-TW" altLang="en-US" sz="2000" dirty="0"/>
              <a:t>右下選</a:t>
            </a:r>
            <a:r>
              <a:rPr lang="en-US" altLang="zh-TW" sz="2000" dirty="0"/>
              <a:t>Write</a:t>
            </a: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9C4F1F-AF97-42A4-B086-A34C5326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01" y="1340768"/>
            <a:ext cx="5461248" cy="39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1.</a:t>
            </a:r>
            <a:r>
              <a:rPr lang="zh-TW" altLang="en-US" sz="2000" dirty="0"/>
              <a:t> 先選</a:t>
            </a:r>
            <a:r>
              <a:rPr lang="en-US" altLang="zh-TW" sz="2000" dirty="0"/>
              <a:t>Read Byte</a:t>
            </a:r>
          </a:p>
          <a:p>
            <a:pPr marL="0" indent="0">
              <a:buNone/>
            </a:pPr>
            <a:r>
              <a:rPr lang="en-US" altLang="zh-TW" sz="2000" dirty="0"/>
              <a:t>2. Device Address </a:t>
            </a:r>
            <a:r>
              <a:rPr lang="zh-TW" altLang="en-US" sz="2000" dirty="0"/>
              <a:t>選</a:t>
            </a:r>
            <a:r>
              <a:rPr lang="en-US" altLang="zh-TW" sz="2000" dirty="0"/>
              <a:t>0x40</a:t>
            </a:r>
          </a:p>
          <a:p>
            <a:pPr marL="0" indent="0">
              <a:buNone/>
            </a:pPr>
            <a:r>
              <a:rPr lang="en-US" altLang="zh-TW" sz="2000" dirty="0"/>
              <a:t>3.</a:t>
            </a:r>
            <a:r>
              <a:rPr lang="zh-TW" altLang="en-US" sz="2000" dirty="0"/>
              <a:t> </a:t>
            </a:r>
            <a:r>
              <a:rPr lang="en-US" altLang="zh-TW" sz="2000" dirty="0"/>
              <a:t>Register offset </a:t>
            </a:r>
            <a:r>
              <a:rPr lang="zh-TW" altLang="en-US" sz="2000" dirty="0"/>
              <a:t>選</a:t>
            </a:r>
            <a:r>
              <a:rPr lang="en-US" altLang="zh-TW" sz="2000" dirty="0"/>
              <a:t>0x01</a:t>
            </a:r>
          </a:p>
          <a:p>
            <a:pPr marL="0" indent="0">
              <a:buNone/>
            </a:pPr>
            <a:r>
              <a:rPr lang="en-US" altLang="zh-TW" sz="2000" dirty="0"/>
              <a:t>4. </a:t>
            </a:r>
            <a:r>
              <a:rPr lang="zh-TW" altLang="en-US" sz="2000" dirty="0"/>
              <a:t>右下選</a:t>
            </a:r>
            <a:r>
              <a:rPr lang="en-US" altLang="zh-TW" sz="2000" dirty="0"/>
              <a:t>Read</a:t>
            </a:r>
          </a:p>
          <a:p>
            <a:pPr marL="0" indent="0">
              <a:buNone/>
            </a:pPr>
            <a:r>
              <a:rPr lang="en-US" altLang="zh-TW" sz="2000" dirty="0"/>
              <a:t>5. Received Data</a:t>
            </a:r>
            <a:r>
              <a:rPr lang="zh-TW" altLang="en-US" sz="2000" dirty="0"/>
              <a:t>讀到</a:t>
            </a:r>
            <a:r>
              <a:rPr lang="en-US" altLang="zh-TW" sz="2000" dirty="0"/>
              <a:t>0x00</a:t>
            </a:r>
          </a:p>
          <a:p>
            <a:pPr marL="0" indent="0">
              <a:buNone/>
            </a:pPr>
            <a:r>
              <a:rPr lang="zh-TW" altLang="en-US" sz="2000" dirty="0"/>
              <a:t>對應</a:t>
            </a:r>
            <a:r>
              <a:rPr lang="en-US" altLang="zh-TW" sz="2000" dirty="0"/>
              <a:t>Switch</a:t>
            </a:r>
            <a:r>
              <a:rPr lang="zh-TW" altLang="en-US" sz="2000" dirty="0"/>
              <a:t>往上切是</a:t>
            </a:r>
            <a:r>
              <a:rPr lang="en-US" altLang="zh-TW" sz="2000" dirty="0"/>
              <a:t>Low</a:t>
            </a: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241E2B-EEBF-4EC1-BA0C-F3B66403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83" y="1196752"/>
            <a:ext cx="5657887" cy="40995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B62419-EBA2-48E4-8661-83D22047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4" y="3973498"/>
            <a:ext cx="2790875" cy="21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/>
              <a:t>Dip Switch</a:t>
            </a:r>
            <a:r>
              <a:rPr lang="zh-TW" altLang="en-US" sz="2000" dirty="0"/>
              <a:t>再撥一次</a:t>
            </a:r>
            <a:endParaRPr lang="en-US" altLang="zh-TW" sz="2000" dirty="0"/>
          </a:p>
          <a:p>
            <a:pPr marL="457200" indent="-457200">
              <a:buAutoNum type="arabicPeriod"/>
            </a:pPr>
            <a:r>
              <a:rPr lang="zh-TW" altLang="en-US" sz="2000" dirty="0"/>
              <a:t>之後再按</a:t>
            </a:r>
            <a:r>
              <a:rPr lang="en-US" altLang="zh-TW" sz="2000" dirty="0"/>
              <a:t>Read</a:t>
            </a:r>
          </a:p>
          <a:p>
            <a:pPr marL="457200" indent="-457200">
              <a:buAutoNum type="arabicPeriod"/>
            </a:pPr>
            <a:r>
              <a:rPr lang="zh-TW" altLang="en-US" sz="2000" dirty="0"/>
              <a:t>確認</a:t>
            </a:r>
            <a:r>
              <a:rPr lang="en-US" altLang="zh-TW" sz="2000" dirty="0"/>
              <a:t>Data</a:t>
            </a:r>
            <a:r>
              <a:rPr lang="zh-TW" altLang="en-US" sz="2000" dirty="0"/>
              <a:t>為</a:t>
            </a:r>
            <a:r>
              <a:rPr lang="en-US" altLang="zh-TW" sz="2000" dirty="0"/>
              <a:t>AA</a:t>
            </a:r>
          </a:p>
          <a:p>
            <a:pPr marL="457200" indent="-457200">
              <a:buAutoNum type="arabicPeriod"/>
            </a:pPr>
            <a:r>
              <a:rPr lang="zh-TW" altLang="en-US" sz="2000" dirty="0"/>
              <a:t>從左到右為</a:t>
            </a:r>
            <a:r>
              <a:rPr lang="en-US" altLang="zh-TW" sz="2000" dirty="0"/>
              <a:t>LSB</a:t>
            </a:r>
            <a:r>
              <a:rPr lang="zh-TW" altLang="en-US" sz="2000" dirty="0"/>
              <a:t> </a:t>
            </a:r>
            <a:r>
              <a:rPr lang="en-US" altLang="zh-TW" sz="2000" dirty="0"/>
              <a:t>to HSB</a:t>
            </a:r>
          </a:p>
          <a:p>
            <a:pPr marL="457200" indent="-457200">
              <a:buAutoNum type="arabicPeriod"/>
            </a:pP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6E36ED-8B88-4D49-9799-A88AEA37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424616"/>
            <a:ext cx="5112568" cy="37687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D32E35-98B5-4748-832A-76831E4F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6" y="2924944"/>
            <a:ext cx="3146585" cy="25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6409B4F-C1CF-4E6C-B432-9A5CE7F300C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14" y="1649068"/>
            <a:ext cx="5133372" cy="4428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831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測試寫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1. </a:t>
            </a:r>
            <a:r>
              <a:rPr lang="zh-TW" altLang="en-US" sz="2000" dirty="0"/>
              <a:t>先選</a:t>
            </a:r>
            <a:r>
              <a:rPr lang="en-US" altLang="zh-TW" sz="2000" dirty="0"/>
              <a:t>Write Byte</a:t>
            </a:r>
          </a:p>
          <a:p>
            <a:pPr marL="0" indent="0">
              <a:buNone/>
            </a:pPr>
            <a:r>
              <a:rPr lang="en-US" altLang="zh-TW" sz="2000" dirty="0"/>
              <a:t>2. Device Address </a:t>
            </a:r>
            <a:r>
              <a:rPr lang="zh-TW" altLang="en-US" sz="2000" dirty="0"/>
              <a:t>選</a:t>
            </a:r>
            <a:r>
              <a:rPr lang="en-US" altLang="zh-TW" sz="2000" dirty="0"/>
              <a:t>0x40</a:t>
            </a:r>
          </a:p>
          <a:p>
            <a:pPr marL="0" indent="0">
              <a:buNone/>
            </a:pPr>
            <a:r>
              <a:rPr lang="en-US" altLang="zh-TW" sz="2000" dirty="0"/>
              <a:t>3.</a:t>
            </a:r>
            <a:r>
              <a:rPr lang="zh-TW" altLang="en-US" sz="2000" dirty="0"/>
              <a:t> </a:t>
            </a:r>
            <a:r>
              <a:rPr lang="en-US" altLang="zh-TW" sz="2000" dirty="0"/>
              <a:t>Register offset </a:t>
            </a:r>
            <a:r>
              <a:rPr lang="zh-TW" altLang="en-US" sz="2000" dirty="0"/>
              <a:t>選</a:t>
            </a:r>
            <a:r>
              <a:rPr lang="en-US" altLang="zh-TW" sz="2000" dirty="0"/>
              <a:t>0x06</a:t>
            </a:r>
          </a:p>
          <a:p>
            <a:pPr marL="0" indent="0">
              <a:buNone/>
            </a:pPr>
            <a:r>
              <a:rPr lang="en-US" altLang="zh-TW" sz="2000" dirty="0"/>
              <a:t>4. Data to write </a:t>
            </a:r>
            <a:r>
              <a:rPr lang="zh-TW" altLang="en-US" sz="2000" dirty="0"/>
              <a:t>選</a:t>
            </a:r>
            <a:r>
              <a:rPr lang="en-US" altLang="zh-TW" sz="2000" dirty="0"/>
              <a:t>0x00</a:t>
            </a:r>
          </a:p>
          <a:p>
            <a:pPr marL="0" indent="0">
              <a:buNone/>
            </a:pPr>
            <a:r>
              <a:rPr lang="en-US" altLang="zh-TW" sz="2000" dirty="0"/>
              <a:t>5. </a:t>
            </a:r>
            <a:r>
              <a:rPr lang="zh-TW" altLang="en-US" sz="2000" dirty="0"/>
              <a:t>右下選</a:t>
            </a:r>
            <a:r>
              <a:rPr lang="en-US" altLang="zh-TW" sz="2000" dirty="0"/>
              <a:t>Write</a:t>
            </a:r>
            <a:endParaRPr lang="zh-TW" altLang="en-US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885C2D-0E03-4F9E-8848-411A4166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33" y="1196752"/>
            <a:ext cx="5176747" cy="36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24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1.</a:t>
            </a:r>
            <a:r>
              <a:rPr lang="zh-TW" altLang="en-US" sz="2000" dirty="0"/>
              <a:t> 先選</a:t>
            </a:r>
            <a:r>
              <a:rPr lang="en-US" altLang="zh-TW" sz="2000" dirty="0"/>
              <a:t>Write Byte</a:t>
            </a:r>
          </a:p>
          <a:p>
            <a:pPr marL="0" indent="0">
              <a:buNone/>
            </a:pPr>
            <a:r>
              <a:rPr lang="en-US" altLang="zh-TW" sz="2000" dirty="0"/>
              <a:t>2. Device Address </a:t>
            </a:r>
            <a:r>
              <a:rPr lang="zh-TW" altLang="en-US" sz="2000" dirty="0"/>
              <a:t>選</a:t>
            </a:r>
            <a:r>
              <a:rPr lang="en-US" altLang="zh-TW" sz="2000" dirty="0"/>
              <a:t>0x40</a:t>
            </a:r>
          </a:p>
          <a:p>
            <a:pPr marL="0" indent="0">
              <a:buNone/>
            </a:pPr>
            <a:r>
              <a:rPr lang="en-US" altLang="zh-TW" sz="2000" dirty="0"/>
              <a:t>3.</a:t>
            </a:r>
            <a:r>
              <a:rPr lang="zh-TW" altLang="en-US" sz="2000" dirty="0"/>
              <a:t> </a:t>
            </a:r>
            <a:r>
              <a:rPr lang="en-US" altLang="zh-TW" sz="2000" dirty="0"/>
              <a:t>Register offset </a:t>
            </a:r>
            <a:r>
              <a:rPr lang="zh-TW" altLang="en-US" sz="2000" dirty="0"/>
              <a:t>選</a:t>
            </a:r>
            <a:r>
              <a:rPr lang="en-US" altLang="zh-TW" sz="2000" dirty="0"/>
              <a:t>0x02</a:t>
            </a:r>
          </a:p>
          <a:p>
            <a:pPr marL="0" indent="0">
              <a:buNone/>
            </a:pPr>
            <a:r>
              <a:rPr lang="en-US" altLang="zh-TW" sz="2000" dirty="0"/>
              <a:t>4. </a:t>
            </a:r>
            <a:r>
              <a:rPr lang="zh-TW" altLang="en-US" sz="2000" dirty="0"/>
              <a:t>右下選</a:t>
            </a:r>
            <a:r>
              <a:rPr lang="en-US" altLang="zh-TW" sz="2000" dirty="0"/>
              <a:t>Write</a:t>
            </a:r>
          </a:p>
          <a:p>
            <a:pPr marL="0" indent="0">
              <a:buNone/>
            </a:pPr>
            <a:r>
              <a:rPr lang="en-US" altLang="zh-TW" sz="2000" dirty="0"/>
              <a:t>5. Data to write Data</a:t>
            </a:r>
            <a:r>
              <a:rPr lang="zh-TW" altLang="en-US" sz="2000" dirty="0"/>
              <a:t>寫到</a:t>
            </a:r>
            <a:r>
              <a:rPr lang="en-US" altLang="zh-TW" sz="2000" dirty="0"/>
              <a:t>0x00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LED</a:t>
            </a:r>
            <a:r>
              <a:rPr lang="zh-TW" altLang="en-US" sz="2000" dirty="0"/>
              <a:t>全亮</a:t>
            </a:r>
            <a:endParaRPr lang="en-US" altLang="zh-TW" sz="20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3D6E07-011A-4559-BDDF-14C6AD42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21" y="1417638"/>
            <a:ext cx="5089220" cy="37169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C6D099-2D0D-42ED-A5D3-85B3C8AE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1" y="3892581"/>
            <a:ext cx="3134560" cy="24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93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FB8F77-AFA1-440A-A1C7-07F5DE9A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1. Data to write Data</a:t>
            </a:r>
            <a:r>
              <a:rPr lang="zh-TW" altLang="en-US" sz="2000" dirty="0"/>
              <a:t>寫到</a:t>
            </a:r>
            <a:r>
              <a:rPr lang="en-US" altLang="zh-TW" sz="2000" dirty="0"/>
              <a:t>0x55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LED</a:t>
            </a:r>
            <a:r>
              <a:rPr lang="zh-TW" altLang="en-US" sz="2000" dirty="0"/>
              <a:t>亮如下圖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左邊為</a:t>
            </a:r>
            <a:r>
              <a:rPr lang="en-US" altLang="zh-TW" sz="2000" dirty="0"/>
              <a:t>HSB</a:t>
            </a:r>
            <a:r>
              <a:rPr lang="zh-TW" altLang="en-US" sz="2000" dirty="0"/>
              <a:t>依序到右邊</a:t>
            </a:r>
            <a:r>
              <a:rPr lang="en-US" altLang="zh-TW" sz="2000" dirty="0"/>
              <a:t>LSB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825EE0-B3AC-4F68-A8E3-82B796844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EC1803A-F596-485B-8BDC-7B302ED6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SMBus</a:t>
            </a:r>
            <a:r>
              <a:rPr lang="en-US" altLang="zh-TW" dirty="0"/>
              <a:t>/I2C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955247-A41D-4D7D-85CF-60D8CDC14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83833B-D715-42BB-833B-0F10105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34" y="1417638"/>
            <a:ext cx="5283340" cy="38835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77D874-189D-4ED4-B16C-16D03A15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9" y="2815664"/>
            <a:ext cx="3519759" cy="2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1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5F8DFF-13F8-4B6E-8E74-A69817F5F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Jumper</a:t>
            </a:r>
            <a:r>
              <a:rPr lang="zh-TW" altLang="en-US" sz="2800" dirty="0"/>
              <a:t> </a:t>
            </a:r>
            <a:r>
              <a:rPr lang="en-US" altLang="zh-TW" sz="2800" dirty="0"/>
              <a:t>CAP</a:t>
            </a:r>
            <a:r>
              <a:rPr lang="zh-TW" altLang="en-US" sz="2800" dirty="0"/>
              <a:t> </a:t>
            </a:r>
            <a:r>
              <a:rPr lang="en-US" altLang="zh-TW" sz="2800" dirty="0"/>
              <a:t>JP1</a:t>
            </a:r>
            <a:r>
              <a:rPr lang="zh-TW" altLang="en-US" sz="2800" dirty="0"/>
              <a:t>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/>
              <a:t>JP2</a:t>
            </a:r>
            <a:r>
              <a:rPr lang="zh-TW" altLang="en-US" sz="2800" dirty="0"/>
              <a:t>要選</a:t>
            </a:r>
            <a:r>
              <a:rPr lang="en-US" altLang="zh-TW" sz="2800" dirty="0"/>
              <a:t>(1-2)</a:t>
            </a:r>
            <a:r>
              <a:rPr lang="zh-TW" altLang="en-US" sz="2800" dirty="0"/>
              <a:t>如下圖，</a:t>
            </a:r>
            <a:r>
              <a:rPr lang="en-US" altLang="zh-TW" sz="2800" dirty="0"/>
              <a:t>Connector</a:t>
            </a:r>
            <a:r>
              <a:rPr lang="zh-TW" altLang="en-US" sz="2800" dirty="0"/>
              <a:t>要選擇</a:t>
            </a:r>
            <a:r>
              <a:rPr lang="en-US" altLang="zh-TW" sz="2800" dirty="0"/>
              <a:t>CN4</a:t>
            </a:r>
            <a:r>
              <a:rPr lang="zh-TW" altLang="en-US" sz="2800" dirty="0"/>
              <a:t>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1FF3DF-2EB8-4757-82AA-BB74D1070F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623F2ED-0B88-412F-9CA5-A852FFAF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LPC</a:t>
            </a:r>
            <a:r>
              <a:rPr lang="zh-TW" altLang="en-US" dirty="0"/>
              <a:t> </a:t>
            </a:r>
            <a:r>
              <a:rPr lang="en-US" altLang="zh-TW" dirty="0"/>
              <a:t>Debug Card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C57B23-1BD3-436F-8986-6FA76C1A6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CE62A9-CC9D-4D0B-8175-0E5C2F24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02296"/>
            <a:ext cx="3456501" cy="43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4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8AB1806-7F7D-4652-82F6-A047F302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zh-TW" sz="2800" dirty="0"/>
              <a:t>Jumper</a:t>
            </a:r>
            <a:r>
              <a:rPr lang="zh-TW" altLang="en-US" sz="2800" dirty="0"/>
              <a:t> </a:t>
            </a:r>
            <a:r>
              <a:rPr lang="en-US" altLang="zh-TW" sz="2800" dirty="0"/>
              <a:t>CAP</a:t>
            </a:r>
            <a:r>
              <a:rPr lang="zh-TW" altLang="en-US" sz="2800" dirty="0"/>
              <a:t> </a:t>
            </a:r>
            <a:r>
              <a:rPr lang="en-US" altLang="zh-TW" sz="2800" dirty="0"/>
              <a:t>JP1</a:t>
            </a:r>
            <a:r>
              <a:rPr lang="zh-TW" altLang="en-US" sz="2800" dirty="0"/>
              <a:t>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/>
              <a:t>JP2</a:t>
            </a:r>
            <a:r>
              <a:rPr lang="zh-TW" altLang="en-US" sz="2800" dirty="0"/>
              <a:t>要選</a:t>
            </a:r>
            <a:r>
              <a:rPr lang="en-US" altLang="zh-TW" sz="2800" dirty="0"/>
              <a:t>(2-3)</a:t>
            </a:r>
            <a:r>
              <a:rPr lang="zh-TW" altLang="en-US" sz="2800" dirty="0"/>
              <a:t>如下圖，</a:t>
            </a:r>
            <a:r>
              <a:rPr lang="en-US" altLang="zh-TW" sz="2800" dirty="0"/>
              <a:t>Connector</a:t>
            </a:r>
            <a:r>
              <a:rPr lang="zh-TW" altLang="en-US" sz="2800" dirty="0"/>
              <a:t>要選擇</a:t>
            </a:r>
            <a:r>
              <a:rPr lang="en-US" altLang="zh-TW" sz="2800" dirty="0"/>
              <a:t>CN5</a:t>
            </a:r>
            <a:r>
              <a:rPr lang="zh-TW" altLang="en-US" sz="2800" dirty="0"/>
              <a:t>。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091824-F89C-4982-B9C0-48A5ED625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EEC34AF-2905-47AC-8719-E3AFE544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eSPI</a:t>
            </a:r>
            <a:r>
              <a:rPr lang="zh-TW" altLang="en-US" dirty="0"/>
              <a:t> </a:t>
            </a:r>
            <a:r>
              <a:rPr lang="en-US" altLang="zh-TW" dirty="0"/>
              <a:t>Debug Card</a:t>
            </a:r>
            <a:r>
              <a:rPr lang="zh-TW" altLang="en-US" dirty="0"/>
              <a:t>測試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C8977-2AC6-4256-A04C-65937618F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4496A1-9992-4175-8105-1BD9428E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85987"/>
            <a:ext cx="3386898" cy="42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60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8278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/>
              <a:t>Layer 1: Top </a:t>
            </a:r>
          </a:p>
          <a:p>
            <a:pPr>
              <a:spcBef>
                <a:spcPct val="50000"/>
              </a:spcBef>
            </a:pPr>
            <a:r>
              <a:rPr lang="en-US" altLang="zh-TW" dirty="0"/>
              <a:t>Layer 2: </a:t>
            </a:r>
            <a:r>
              <a:rPr lang="en-US" altLang="zh-TW" dirty="0" err="1"/>
              <a:t>Gnd</a:t>
            </a:r>
            <a:endParaRPr lang="en-US" altLang="zh-TW" dirty="0"/>
          </a:p>
          <a:p>
            <a:pPr>
              <a:spcBef>
                <a:spcPct val="50000"/>
              </a:spcBef>
            </a:pPr>
            <a:r>
              <a:rPr lang="en-US" altLang="zh-TW" dirty="0"/>
              <a:t>Layer 3: VCC</a:t>
            </a:r>
          </a:p>
          <a:p>
            <a:pPr>
              <a:spcBef>
                <a:spcPct val="50000"/>
              </a:spcBef>
            </a:pPr>
            <a:r>
              <a:rPr lang="en-US" altLang="zh-TW" dirty="0"/>
              <a:t>Layer 4: Bottom</a:t>
            </a:r>
          </a:p>
          <a:p>
            <a:pPr marL="0" indent="0">
              <a:spcBef>
                <a:spcPct val="50000"/>
              </a:spcBef>
              <a:buNone/>
            </a:pPr>
            <a:endParaRPr lang="en-US" altLang="zh-TW" dirty="0"/>
          </a:p>
          <a:p>
            <a:pPr marL="0" indent="0">
              <a:spcBef>
                <a:spcPct val="50000"/>
              </a:spcBef>
              <a:buNone/>
            </a:pPr>
            <a:r>
              <a:rPr lang="en-US" altLang="zh-TW" dirty="0"/>
              <a:t>Only Top</a:t>
            </a:r>
            <a:r>
              <a:rPr lang="zh-TW" altLang="en-US" dirty="0"/>
              <a:t>層有元件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PCB Stack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48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 Layer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2EA951-CD0A-4024-BA80-5D11D79A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152230"/>
            <a:ext cx="4968552" cy="53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Bottom Layer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BFB2ED-5BCE-450F-8E0F-0AA5C776A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922" y="1254562"/>
            <a:ext cx="3765301" cy="48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2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591966"/>
              </p:ext>
            </p:extLst>
          </p:nvPr>
        </p:nvGraphicFramePr>
        <p:xfrm>
          <a:off x="468395" y="136887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528">
                  <a:extLst>
                    <a:ext uri="{9D8B030D-6E8A-4147-A177-3AD203B41FA5}">
                      <a16:colId xmlns:a16="http://schemas.microsoft.com/office/drawing/2014/main" val="3588168790"/>
                    </a:ext>
                  </a:extLst>
                </a:gridCol>
                <a:gridCol w="6563072">
                  <a:extLst>
                    <a:ext uri="{9D8B030D-6E8A-4147-A177-3AD203B41FA5}">
                      <a16:colId xmlns:a16="http://schemas.microsoft.com/office/drawing/2014/main" val="397872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Label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58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JP1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LPC &amp;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eSPI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Selection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3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JP2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82/83 &amp; 80/81 Port Selection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97162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Jumper list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6777F8-8704-4B9F-8A7E-55B7F9ADD049}"/>
              </a:ext>
            </a:extLst>
          </p:cNvPr>
          <p:cNvSpPr/>
          <p:nvPr/>
        </p:nvSpPr>
        <p:spPr>
          <a:xfrm>
            <a:off x="419300" y="2618283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u="sng" kern="100" dirty="0">
                <a:latin typeface="Arial" panose="020B0604020202020204" pitchFamily="34" charset="0"/>
                <a:ea typeface="新細明體" panose="02020500000000000000" pitchFamily="18" charset="-120"/>
              </a:rPr>
              <a:t>(JP1)LPC &amp; </a:t>
            </a:r>
            <a:r>
              <a:rPr lang="en-US" altLang="zh-TW" b="1" u="sng" kern="100" dirty="0" err="1">
                <a:latin typeface="Arial" panose="020B0604020202020204" pitchFamily="34" charset="0"/>
                <a:ea typeface="新細明體" panose="02020500000000000000" pitchFamily="18" charset="-120"/>
              </a:rPr>
              <a:t>eSPI</a:t>
            </a:r>
            <a:r>
              <a:rPr lang="en-US" altLang="zh-TW" b="1" u="sng" kern="100" dirty="0">
                <a:latin typeface="Arial" panose="020B0604020202020204" pitchFamily="34" charset="0"/>
                <a:ea typeface="新細明體" panose="02020500000000000000" pitchFamily="18" charset="-120"/>
              </a:rPr>
              <a:t> Selection Jumper</a:t>
            </a:r>
            <a:endParaRPr lang="zh-TW" altLang="zh-TW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D8828B-9725-4F2B-B172-296105378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5" y="2987615"/>
            <a:ext cx="4971089" cy="1293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7374F3-760D-4D48-9CF1-6FAFE1DA57F8}"/>
              </a:ext>
            </a:extLst>
          </p:cNvPr>
          <p:cNvSpPr/>
          <p:nvPr/>
        </p:nvSpPr>
        <p:spPr>
          <a:xfrm>
            <a:off x="402612" y="4557592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b="1" u="sng" kern="100" dirty="0">
                <a:latin typeface="Arial" panose="020B0604020202020204" pitchFamily="34" charset="0"/>
                <a:ea typeface="新細明體" panose="02020500000000000000" pitchFamily="18" charset="-120"/>
              </a:rPr>
              <a:t>(JP2)82/83 &amp; 80/81 Port Selection Jumper</a:t>
            </a:r>
            <a:endParaRPr lang="zh-TW" altLang="zh-TW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28C20B-8E4A-4CC2-A21F-F890CFC0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964503"/>
            <a:ext cx="5112568" cy="11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9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Connector list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EC35AF3-40F3-48DB-84C1-CA05F81FB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93064"/>
              </p:ext>
            </p:extLst>
          </p:nvPr>
        </p:nvGraphicFramePr>
        <p:xfrm>
          <a:off x="457200" y="1340768"/>
          <a:ext cx="8233003" cy="221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528">
                  <a:extLst>
                    <a:ext uri="{9D8B030D-6E8A-4147-A177-3AD203B41FA5}">
                      <a16:colId xmlns:a16="http://schemas.microsoft.com/office/drawing/2014/main" val="1073719065"/>
                    </a:ext>
                  </a:extLst>
                </a:gridCol>
                <a:gridCol w="6566475">
                  <a:extLst>
                    <a:ext uri="{9D8B030D-6E8A-4147-A177-3AD203B41FA5}">
                      <a16:colId xmlns:a16="http://schemas.microsoft.com/office/drawing/2014/main" val="686994022"/>
                    </a:ext>
                  </a:extLst>
                </a:gridCol>
              </a:tblGrid>
              <a:tr h="3688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Label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Function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129766"/>
                  </a:ext>
                </a:extLst>
              </a:tr>
              <a:tr h="368859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bits GPIO(0~7)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390172"/>
                  </a:ext>
                </a:extLst>
              </a:tr>
              <a:tr h="368859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bits GPIO(8~15)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129796"/>
                  </a:ext>
                </a:extLst>
              </a:tr>
              <a:tr h="368859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/I2C Port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90726"/>
                  </a:ext>
                </a:extLst>
              </a:tr>
              <a:tr h="368859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LPC Debug and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SMBus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/I2C Port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281111"/>
                  </a:ext>
                </a:extLst>
              </a:tr>
              <a:tr h="368859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eSPI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Debug Port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845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07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509274-F91A-4F86-ADBC-34C25C5B3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7818F-9C55-4A05-B316-56A84B454765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231A904-E8D6-440C-A1A0-0CE69FA3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Connector list GPIO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8888E9-A6B3-4318-8B57-E5885AC5F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Focus • Agility • Competitiveness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1DFE8D-FA4D-443E-9A70-C69E8343C8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0087" y="1752577"/>
            <a:ext cx="2225040" cy="1282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45D95D-5A11-45B7-A769-F74E4A753A60}"/>
              </a:ext>
            </a:extLst>
          </p:cNvPr>
          <p:cNvSpPr/>
          <p:nvPr/>
        </p:nvSpPr>
        <p:spPr>
          <a:xfrm>
            <a:off x="434123" y="1361608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u="sng" kern="100" dirty="0">
                <a:latin typeface="Arial" panose="020B0604020202020204" pitchFamily="34" charset="0"/>
                <a:ea typeface="新細明體" panose="02020500000000000000" pitchFamily="18" charset="-120"/>
              </a:rPr>
              <a:t>(CN2) 8bits GPIO(0~7)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ED8170-BD3D-4143-B434-686E7A2D2945}"/>
              </a:ext>
            </a:extLst>
          </p:cNvPr>
          <p:cNvSpPr/>
          <p:nvPr/>
        </p:nvSpPr>
        <p:spPr>
          <a:xfrm>
            <a:off x="4607646" y="1364449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u="sng" kern="100" dirty="0">
                <a:latin typeface="Arial" panose="020B0604020202020204" pitchFamily="34" charset="0"/>
                <a:ea typeface="新細明體" panose="02020500000000000000" pitchFamily="18" charset="-120"/>
              </a:rPr>
              <a:t>(CN1) 8bits GPIO(8~15)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145C5A-AD2B-456C-8281-A36135C1C6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657765"/>
            <a:ext cx="2622550" cy="1299845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D76FF2A-2981-474A-9F40-F276F517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95702"/>
              </p:ext>
            </p:extLst>
          </p:nvPr>
        </p:nvGraphicFramePr>
        <p:xfrm>
          <a:off x="179512" y="3310900"/>
          <a:ext cx="3600401" cy="2185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288">
                  <a:extLst>
                    <a:ext uri="{9D8B030D-6E8A-4147-A177-3AD203B41FA5}">
                      <a16:colId xmlns:a16="http://schemas.microsoft.com/office/drawing/2014/main" val="2056935051"/>
                    </a:ext>
                  </a:extLst>
                </a:gridCol>
                <a:gridCol w="885478">
                  <a:extLst>
                    <a:ext uri="{9D8B030D-6E8A-4147-A177-3AD203B41FA5}">
                      <a16:colId xmlns:a16="http://schemas.microsoft.com/office/drawing/2014/main" val="1246597551"/>
                    </a:ext>
                  </a:extLst>
                </a:gridCol>
                <a:gridCol w="871517">
                  <a:extLst>
                    <a:ext uri="{9D8B030D-6E8A-4147-A177-3AD203B41FA5}">
                      <a16:colId xmlns:a16="http://schemas.microsoft.com/office/drawing/2014/main" val="1259511954"/>
                    </a:ext>
                  </a:extLst>
                </a:gridCol>
                <a:gridCol w="1417118">
                  <a:extLst>
                    <a:ext uri="{9D8B030D-6E8A-4147-A177-3AD203B41FA5}">
                      <a16:colId xmlns:a16="http://schemas.microsoft.com/office/drawing/2014/main" val="2878605738"/>
                    </a:ext>
                  </a:extLst>
                </a:gridCol>
              </a:tblGrid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Pin Name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Signal Type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Signal level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758518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4517499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I/O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6388052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005351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103300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063767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512162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9372864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840510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850353"/>
                  </a:ext>
                </a:extLst>
              </a:tr>
              <a:tr h="1986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389155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2E98E6C-7D13-48C5-9EFD-3633B4485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09641"/>
              </p:ext>
            </p:extLst>
          </p:nvPr>
        </p:nvGraphicFramePr>
        <p:xfrm>
          <a:off x="4788024" y="3296915"/>
          <a:ext cx="3600399" cy="21826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287">
                  <a:extLst>
                    <a:ext uri="{9D8B030D-6E8A-4147-A177-3AD203B41FA5}">
                      <a16:colId xmlns:a16="http://schemas.microsoft.com/office/drawing/2014/main" val="2013247762"/>
                    </a:ext>
                  </a:extLst>
                </a:gridCol>
                <a:gridCol w="869855">
                  <a:extLst>
                    <a:ext uri="{9D8B030D-6E8A-4147-A177-3AD203B41FA5}">
                      <a16:colId xmlns:a16="http://schemas.microsoft.com/office/drawing/2014/main" val="502979720"/>
                    </a:ext>
                  </a:extLst>
                </a:gridCol>
                <a:gridCol w="887140">
                  <a:extLst>
                    <a:ext uri="{9D8B030D-6E8A-4147-A177-3AD203B41FA5}">
                      <a16:colId xmlns:a16="http://schemas.microsoft.com/office/drawing/2014/main" val="552025068"/>
                    </a:ext>
                  </a:extLst>
                </a:gridCol>
                <a:gridCol w="1417117">
                  <a:extLst>
                    <a:ext uri="{9D8B030D-6E8A-4147-A177-3AD203B41FA5}">
                      <a16:colId xmlns:a16="http://schemas.microsoft.com/office/drawing/2014/main" val="1165682608"/>
                    </a:ext>
                  </a:extLst>
                </a:gridCol>
              </a:tblGrid>
              <a:tr h="205527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Pin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Pin Name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Signal Type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Signal level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345610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9958948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1219753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2380033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297445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891801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034517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8144935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GPIO15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I/O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961803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PWR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+5V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969001"/>
                  </a:ext>
                </a:extLst>
              </a:tr>
              <a:tr h="197712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60"/>
                        </a:spcBef>
                        <a:spcAft>
                          <a:spcPts val="360"/>
                        </a:spcAft>
                      </a:pPr>
                      <a:r>
                        <a:rPr lang="en-US" sz="1200" kern="100">
                          <a:effectLst/>
                        </a:rPr>
                        <a:t>GND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416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125086"/>
      </p:ext>
    </p:extLst>
  </p:cSld>
  <p:clrMapOvr>
    <a:masterClrMapping/>
  </p:clrMapOvr>
</p:sld>
</file>

<file path=ppt/theme/theme1.xml><?xml version="1.0" encoding="utf-8"?>
<a:theme xmlns:a="http://schemas.openxmlformats.org/drawingml/2006/main" name="AAEON PPT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AEON-TXT-Version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4188</TotalTime>
  <Words>1482</Words>
  <Application>Microsoft Office PowerPoint</Application>
  <PresentationFormat>如螢幕大小 (4:3)</PresentationFormat>
  <Paragraphs>419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微軟正黑體</vt:lpstr>
      <vt:lpstr>新細明體</vt:lpstr>
      <vt:lpstr>Arial</vt:lpstr>
      <vt:lpstr>Calibri</vt:lpstr>
      <vt:lpstr>Lucida Sans Unicode</vt:lpstr>
      <vt:lpstr>Times New Roman</vt:lpstr>
      <vt:lpstr>AAEON PPT 佈景主題</vt:lpstr>
      <vt:lpstr>PER-TDBG Rev A0.1_0_0  技轉</vt:lpstr>
      <vt:lpstr>Agenda</vt:lpstr>
      <vt:lpstr>Block Diagram</vt:lpstr>
      <vt:lpstr>PCB Stack</vt:lpstr>
      <vt:lpstr>Top Layer</vt:lpstr>
      <vt:lpstr>Bottom Layer</vt:lpstr>
      <vt:lpstr>Jumper list</vt:lpstr>
      <vt:lpstr>Connector list</vt:lpstr>
      <vt:lpstr>Connector list GPIO</vt:lpstr>
      <vt:lpstr>Connector list I2C/SMBus</vt:lpstr>
      <vt:lpstr>Connector list LPC Debug and SMBus/I2C Port &amp; eSPI Debug Port</vt:lpstr>
      <vt:lpstr>GPIO測試</vt:lpstr>
      <vt:lpstr>GPIO測試</vt:lpstr>
      <vt:lpstr>GPIO測試</vt:lpstr>
      <vt:lpstr>GPIO測試</vt:lpstr>
      <vt:lpstr>GPO測試</vt:lpstr>
      <vt:lpstr>GPO測試</vt:lpstr>
      <vt:lpstr>GPO測試</vt:lpstr>
      <vt:lpstr>GPO測試</vt:lpstr>
      <vt:lpstr>GPI測試</vt:lpstr>
      <vt:lpstr>GPI測試</vt:lpstr>
      <vt:lpstr>GPI測試</vt:lpstr>
      <vt:lpstr>GPI測試</vt:lpstr>
      <vt:lpstr>SMBus/I2C測試</vt:lpstr>
      <vt:lpstr>SMBus/I2C測試</vt:lpstr>
      <vt:lpstr>SMBus/I2C測試</vt:lpstr>
      <vt:lpstr>SMBus/I2C測試</vt:lpstr>
      <vt:lpstr>SMBus/I2C測試</vt:lpstr>
      <vt:lpstr>SMBus/I2C測試</vt:lpstr>
      <vt:lpstr>SMBus/I2C測試</vt:lpstr>
      <vt:lpstr>SMBus/I2C測試</vt:lpstr>
      <vt:lpstr>SMBus/I2C測試</vt:lpstr>
      <vt:lpstr>LPC Debug Card測試</vt:lpstr>
      <vt:lpstr>eSPI Debug Card測試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Anderson Liao</dc:creator>
  <cp:lastModifiedBy>呂瑞男 2644</cp:lastModifiedBy>
  <cp:revision>247</cp:revision>
  <cp:lastPrinted>2014-12-24T01:32:03Z</cp:lastPrinted>
  <dcterms:created xsi:type="dcterms:W3CDTF">2012-12-14T09:13:42Z</dcterms:created>
  <dcterms:modified xsi:type="dcterms:W3CDTF">2023-04-24T01:30:16Z</dcterms:modified>
</cp:coreProperties>
</file>